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2" r:id="rId1"/>
    <p:sldMasterId id="2147483761" r:id="rId2"/>
    <p:sldMasterId id="2147483776" r:id="rId3"/>
    <p:sldMasterId id="2147483785" r:id="rId4"/>
    <p:sldMasterId id="2147483794" r:id="rId5"/>
  </p:sldMasterIdLst>
  <p:notesMasterIdLst>
    <p:notesMasterId r:id="rId19"/>
  </p:notesMasterIdLst>
  <p:sldIdLst>
    <p:sldId id="323" r:id="rId6"/>
    <p:sldId id="464" r:id="rId7"/>
    <p:sldId id="589" r:id="rId8"/>
    <p:sldId id="429" r:id="rId9"/>
    <p:sldId id="466" r:id="rId10"/>
    <p:sldId id="588" r:id="rId11"/>
    <p:sldId id="465" r:id="rId12"/>
    <p:sldId id="586" r:id="rId13"/>
    <p:sldId id="440" r:id="rId14"/>
    <p:sldId id="442" r:id="rId15"/>
    <p:sldId id="441" r:id="rId16"/>
    <p:sldId id="587" r:id="rId17"/>
    <p:sldId id="5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04"/>
    <p:restoredTop sz="50000" autoAdjust="0"/>
  </p:normalViewPr>
  <p:slideViewPr>
    <p:cSldViewPr snapToGrid="0" snapToObjects="1">
      <p:cViewPr varScale="1">
        <p:scale>
          <a:sx n="124" d="100"/>
          <a:sy n="124" d="100"/>
        </p:scale>
        <p:origin x="248" y="168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os protopapas" userId="74894_tp_dropbox" providerId="OAuth2" clId="{D2FEFBB2-874C-7549-9965-F184EC48CCA1}"/>
    <pc:docChg chg="custSel modSld">
      <pc:chgData name="pavlos protopapas" userId="74894_tp_dropbox" providerId="OAuth2" clId="{D2FEFBB2-874C-7549-9965-F184EC48CCA1}" dt="2020-08-20T17:21:22.189" v="4"/>
      <pc:docMkLst>
        <pc:docMk/>
      </pc:docMkLst>
      <pc:sldChg chg="addSp">
        <pc:chgData name="pavlos protopapas" userId="74894_tp_dropbox" providerId="OAuth2" clId="{D2FEFBB2-874C-7549-9965-F184EC48CCA1}" dt="2020-08-15T16:00:42.436" v="0" actId="7634"/>
        <pc:sldMkLst>
          <pc:docMk/>
          <pc:sldMk cId="1730153739" sldId="420"/>
        </pc:sldMkLst>
        <pc:inkChg chg="add">
          <ac:chgData name="pavlos protopapas" userId="74894_tp_dropbox" providerId="OAuth2" clId="{D2FEFBB2-874C-7549-9965-F184EC48CCA1}" dt="2020-08-15T16:00:42.436" v="0" actId="7634"/>
          <ac:inkMkLst>
            <pc:docMk/>
            <pc:sldMk cId="1730153739" sldId="420"/>
            <ac:inkMk id="3" creationId="{E4FA1135-37D3-1E48-9D4A-769D044BDFC7}"/>
          </ac:inkMkLst>
        </pc:inkChg>
      </pc:sldChg>
      <pc:sldChg chg="addSp">
        <pc:chgData name="pavlos protopapas" userId="74894_tp_dropbox" providerId="OAuth2" clId="{D2FEFBB2-874C-7549-9965-F184EC48CCA1}" dt="2020-08-15T16:00:42.436" v="0" actId="7634"/>
        <pc:sldMkLst>
          <pc:docMk/>
          <pc:sldMk cId="1765310993" sldId="421"/>
        </pc:sldMkLst>
        <pc:inkChg chg="add">
          <ac:chgData name="pavlos protopapas" userId="74894_tp_dropbox" providerId="OAuth2" clId="{D2FEFBB2-874C-7549-9965-F184EC48CCA1}" dt="2020-08-15T16:00:42.436" v="0" actId="7634"/>
          <ac:inkMkLst>
            <pc:docMk/>
            <pc:sldMk cId="1765310993" sldId="421"/>
            <ac:inkMk id="3" creationId="{F3AE6058-B2E3-A543-B241-E5092F15369F}"/>
          </ac:inkMkLst>
        </pc:inkChg>
      </pc:sldChg>
      <pc:sldChg chg="addSp">
        <pc:chgData name="pavlos protopapas" userId="74894_tp_dropbox" providerId="OAuth2" clId="{D2FEFBB2-874C-7549-9965-F184EC48CCA1}" dt="2020-08-15T16:00:42.436" v="0" actId="7634"/>
        <pc:sldMkLst>
          <pc:docMk/>
          <pc:sldMk cId="1374816982" sldId="422"/>
        </pc:sldMkLst>
        <pc:inkChg chg="add">
          <ac:chgData name="pavlos protopapas" userId="74894_tp_dropbox" providerId="OAuth2" clId="{D2FEFBB2-874C-7549-9965-F184EC48CCA1}" dt="2020-08-15T16:00:42.436" v="0" actId="7634"/>
          <ac:inkMkLst>
            <pc:docMk/>
            <pc:sldMk cId="1374816982" sldId="422"/>
            <ac:inkMk id="7" creationId="{707FF073-AE33-5A4D-98B9-819E7341B582}"/>
          </ac:inkMkLst>
        </pc:inkChg>
      </pc:sldChg>
      <pc:sldChg chg="addSp">
        <pc:chgData name="pavlos protopapas" userId="74894_tp_dropbox" providerId="OAuth2" clId="{D2FEFBB2-874C-7549-9965-F184EC48CCA1}" dt="2020-08-15T16:00:42.436" v="0" actId="7634"/>
        <pc:sldMkLst>
          <pc:docMk/>
          <pc:sldMk cId="1381504570" sldId="423"/>
        </pc:sldMkLst>
        <pc:inkChg chg="add">
          <ac:chgData name="pavlos protopapas" userId="74894_tp_dropbox" providerId="OAuth2" clId="{D2FEFBB2-874C-7549-9965-F184EC48CCA1}" dt="2020-08-15T16:00:42.436" v="0" actId="7634"/>
          <ac:inkMkLst>
            <pc:docMk/>
            <pc:sldMk cId="1381504570" sldId="423"/>
            <ac:inkMk id="3" creationId="{7CC88428-ECC6-D740-8C29-90FDF0CC3404}"/>
          </ac:inkMkLst>
        </pc:inkChg>
      </pc:sldChg>
      <pc:sldChg chg="addSp">
        <pc:chgData name="pavlos protopapas" userId="74894_tp_dropbox" providerId="OAuth2" clId="{D2FEFBB2-874C-7549-9965-F184EC48CCA1}" dt="2020-08-15T16:00:42.436" v="0" actId="7634"/>
        <pc:sldMkLst>
          <pc:docMk/>
          <pc:sldMk cId="462776900" sldId="455"/>
        </pc:sldMkLst>
        <pc:inkChg chg="add">
          <ac:chgData name="pavlos protopapas" userId="74894_tp_dropbox" providerId="OAuth2" clId="{D2FEFBB2-874C-7549-9965-F184EC48CCA1}" dt="2020-08-15T16:00:42.436" v="0" actId="7634"/>
          <ac:inkMkLst>
            <pc:docMk/>
            <pc:sldMk cId="462776900" sldId="455"/>
            <ac:inkMk id="5" creationId="{BA0798FC-5C5F-FA48-8E35-DEDC933205D3}"/>
          </ac:inkMkLst>
        </pc:inkChg>
      </pc:sldChg>
      <pc:sldChg chg="addSp delSp">
        <pc:chgData name="pavlos protopapas" userId="74894_tp_dropbox" providerId="OAuth2" clId="{D2FEFBB2-874C-7549-9965-F184EC48CCA1}" dt="2020-08-20T17:21:22.189" v="4"/>
        <pc:sldMkLst>
          <pc:docMk/>
          <pc:sldMk cId="1153672595" sldId="466"/>
        </pc:sldMkLst>
        <pc:inkChg chg="add del">
          <ac:chgData name="pavlos protopapas" userId="74894_tp_dropbox" providerId="OAuth2" clId="{D2FEFBB2-874C-7549-9965-F184EC48CCA1}" dt="2020-08-20T17:21:22.184" v="3"/>
          <ac:inkMkLst>
            <pc:docMk/>
            <pc:sldMk cId="1153672595" sldId="466"/>
            <ac:inkMk id="5" creationId="{9FDC7CB4-3678-9B4F-AFAC-E96C2178CA5E}"/>
          </ac:inkMkLst>
        </pc:inkChg>
        <pc:inkChg chg="add del">
          <ac:chgData name="pavlos protopapas" userId="74894_tp_dropbox" providerId="OAuth2" clId="{D2FEFBB2-874C-7549-9965-F184EC48CCA1}" dt="2020-08-20T17:21:22.189" v="4"/>
          <ac:inkMkLst>
            <pc:docMk/>
            <pc:sldMk cId="1153672595" sldId="466"/>
            <ac:inkMk id="6" creationId="{93114D81-0C07-6E45-B6EC-F89C3625956D}"/>
          </ac:inkMkLst>
        </pc:ink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28AC-4B4F-4348-A192-856689668E8F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51C37-763A-A544-96C6-A43233B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51C37-763A-A544-96C6-A43233B49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9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51C37-763A-A544-96C6-A43233B492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0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chatbotslife.com</a:t>
            </a:r>
            <a:r>
              <a:rPr lang="en-US" dirty="0"/>
              <a:t>/regularization-in-deep-learning-f649a45d6e0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9D9E1-75D0-4044-9DBB-6F249CDCE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9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42389-4678-0B4D-B835-4EC463236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33D2A4-8940-6841-B8BA-DA4C5561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  <p:extLst>
      <p:ext uri="{BB962C8B-B14F-4D97-AF65-F5344CB8AC3E}">
        <p14:creationId xmlns:p14="http://schemas.microsoft.com/office/powerpoint/2010/main" val="159722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842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8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48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65970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63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76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700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045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472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C72DE-9326-494D-BF1E-91B8CB282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D28800E-F74C-3E4F-BDAE-59A99B1BE319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C36D0B-EE15-CD48-A434-E143EC72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1F4207-B4D7-3A4B-AEA5-982E2C5935F3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3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9266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7E88B-573E-3C44-ABF1-1BB6D8E1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25817-4A14-AE4C-935C-34251C0C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F3A431-4B05-674F-A8FD-CD709642281C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>
              <a:extLst>
                <a:ext uri="{FF2B5EF4-FFF2-40B4-BE49-F238E27FC236}">
                  <a16:creationId xmlns:a16="http://schemas.microsoft.com/office/drawing/2014/main" id="{863225A8-F6AD-6B4C-9FA2-E46AB25801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2" name="Picture 11" descr="harvard.png">
              <a:extLst>
                <a:ext uri="{FF2B5EF4-FFF2-40B4-BE49-F238E27FC236}">
                  <a16:creationId xmlns:a16="http://schemas.microsoft.com/office/drawing/2014/main" id="{8BB7C2FA-7277-8D45-8C56-7C0C909DC8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112" y="470660"/>
            <a:ext cx="3803776" cy="268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53DC9-6419-0C4D-92DA-7779587C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6C282B-2DC8-0C4D-A2BD-A7793C3F1C7D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>
              <a:extLst>
                <a:ext uri="{FF2B5EF4-FFF2-40B4-BE49-F238E27FC236}">
                  <a16:creationId xmlns:a16="http://schemas.microsoft.com/office/drawing/2014/main" id="{359D76BA-4756-B543-AB2E-9711025A5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>
              <a:extLst>
                <a:ext uri="{FF2B5EF4-FFF2-40B4-BE49-F238E27FC236}">
                  <a16:creationId xmlns:a16="http://schemas.microsoft.com/office/drawing/2014/main" id="{CEA9405C-CCAF-E641-B4B8-6B81C29843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5DD222-190E-C24D-B6DC-9CCAAEE06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E3FF81F-3676-1E47-9C6A-1193B8C5C2F1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21" name="Picture 20" descr="iacs.png">
              <a:extLst>
                <a:ext uri="{FF2B5EF4-FFF2-40B4-BE49-F238E27FC236}">
                  <a16:creationId xmlns:a16="http://schemas.microsoft.com/office/drawing/2014/main" id="{A75DE9F9-E572-294B-AED3-AF9F11728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22" name="Picture 21" descr="harvard.png">
              <a:extLst>
                <a:ext uri="{FF2B5EF4-FFF2-40B4-BE49-F238E27FC236}">
                  <a16:creationId xmlns:a16="http://schemas.microsoft.com/office/drawing/2014/main" id="{4E5E182E-73F3-6243-AC68-4DA694E90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A407A3A-1A34-CF4A-A1C2-DF39D416D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A0FFE6-8AB1-C348-B3F5-29FAC706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6743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2831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42389-4678-0B4D-B835-4EC463236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33D2A4-8940-6841-B8BA-DA4C5561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70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C72DE-9326-494D-BF1E-91B8CB282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D28800E-F74C-3E4F-BDAE-59A99B1BE319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C36D0B-EE15-CD48-A434-E143EC72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1F4207-B4D7-3A4B-AEA5-982E2C5935F3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AD4AD-D22A-3F41-AC38-92B3084A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773CB4-3ACC-3E4A-952B-44FE81A7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4A6D3B-8E09-AC4E-861D-9DED14CEB2A8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DF64-05C1-3C4C-A3AC-28D5F0CDEAFF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391A5-B81A-3443-838C-E3FE0C0C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6AC755-54D8-5E45-83BC-0BBE2B50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34FD17A-79DB-574C-B389-DE60ACF3BBDD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99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EBEDE8-EC37-D54C-8DC0-5D304A14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CA07E4-5DEA-5949-BDA3-FDAFB20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BAE784-B8C4-954F-97F8-182EE67D86AC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07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0251E8-8D29-1449-B7AE-6F55F63889A5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6CCD7-6D5B-0B4C-8060-804A69E2E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5E7FC-DBB3-F648-AF77-0F599D2A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50CC7-4C1B-F245-AC56-163ABC5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3555C-B3E7-2248-85F9-D9C625BD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9447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AD4AD-D22A-3F41-AC38-92B3084A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773CB4-3ACC-3E4A-952B-44FE81A7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4A6D3B-8E09-AC4E-861D-9DED14CEB2A8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DF64-05C1-3C4C-A3AC-28D5F0CDEAFF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7E88B-573E-3C44-ABF1-1BB6D8E1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25817-4A14-AE4C-935C-34251C0C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1067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42389-4678-0B4D-B835-4EC463236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33D2A4-8940-6841-B8BA-DA4C5561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75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C36D0B-EE15-CD48-A434-E143EC72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1F4207-B4D7-3A4B-AEA5-982E2C5935F3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61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AD4AD-D22A-3F41-AC38-92B3084A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773CB4-3ACC-3E4A-952B-44FE81A7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4A6D3B-8E09-AC4E-861D-9DED14CEB2A8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DF64-05C1-3C4C-A3AC-28D5F0CDEAFF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3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391A5-B81A-3443-838C-E3FE0C0C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6AC755-54D8-5E45-83BC-0BBE2B50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34FD17A-79DB-574C-B389-DE60ACF3BBDD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63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EBEDE8-EC37-D54C-8DC0-5D304A14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CA07E4-5DEA-5949-BDA3-FDAFB20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BAE784-B8C4-954F-97F8-182EE67D86AC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09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0251E8-8D29-1449-B7AE-6F55F63889A5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6CCD7-6D5B-0B4C-8060-804A69E2E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5E7FC-DBB3-F648-AF77-0F599D2A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50CC7-4C1B-F245-AC56-163ABC5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3555C-B3E7-2248-85F9-D9C625BD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11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54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7E88B-573E-3C44-ABF1-1BB6D8E1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25817-4A14-AE4C-935C-34251C0C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42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42389-4678-0B4D-B835-4EC463236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33D2A4-8940-6841-B8BA-DA4C5561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391A5-B81A-3443-838C-E3FE0C0C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6AC755-54D8-5E45-83BC-0BBE2B50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34FD17A-79DB-574C-B389-DE60ACF3BBDD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66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C72DE-9326-494D-BF1E-91B8CB282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D28800E-F74C-3E4F-BDAE-59A99B1BE319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C36D0B-EE15-CD48-A434-E143EC72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1F4207-B4D7-3A4B-AEA5-982E2C5935F3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4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AD4AD-D22A-3F41-AC38-92B3084A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773CB4-3ACC-3E4A-952B-44FE81A7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4A6D3B-8E09-AC4E-861D-9DED14CEB2A8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DF64-05C1-3C4C-A3AC-28D5F0CDEAFF}"/>
              </a:ext>
            </a:extLst>
          </p:cNvPr>
          <p:cNvSpPr txBox="1">
            <a:spLocks/>
          </p:cNvSpPr>
          <p:nvPr/>
        </p:nvSpPr>
        <p:spPr>
          <a:xfrm>
            <a:off x="8737600" y="63692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05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391A5-B81A-3443-838C-E3FE0C0C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6AC755-54D8-5E45-83BC-0BBE2B50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34FD17A-79DB-574C-B389-DE60ACF3BBDD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63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EBEDE8-EC37-D54C-8DC0-5D304A14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CA07E4-5DEA-5949-BDA3-FDAFB20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BAE784-B8C4-954F-97F8-182EE67D86AC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00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0251E8-8D29-1449-B7AE-6F55F63889A5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6CCD7-6D5B-0B4C-8060-804A69E2E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5E7FC-DBB3-F648-AF77-0F599D2A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50CC7-4C1B-F245-AC56-163ABC5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3555C-B3E7-2248-85F9-D9C625BD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182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4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7E88B-573E-3C44-ABF1-1BB6D8E1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25817-4A14-AE4C-935C-34251C0C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69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EBEDE8-EC37-D54C-8DC0-5D304A14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CA07E4-5DEA-5949-BDA3-FDAFB20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032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BAE784-B8C4-954F-97F8-182EE67D86AC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1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0251E8-8D29-1449-B7AE-6F55F63889A5}"/>
              </a:ext>
            </a:extLst>
          </p:cNvPr>
          <p:cNvSpPr txBox="1">
            <a:spLocks/>
          </p:cNvSpPr>
          <p:nvPr/>
        </p:nvSpPr>
        <p:spPr>
          <a:xfrm>
            <a:off x="4409440" y="63692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6CCD7-6D5B-0B4C-8060-804A69E2E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5E7FC-DBB3-F648-AF77-0F599D2A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50CC7-4C1B-F245-AC56-163ABC5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3555C-B3E7-2248-85F9-D9C625BD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1533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6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xerc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22DB-FEE8-2E4A-8B65-7798D0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74792"/>
            <a:ext cx="10515600" cy="737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7E88B-573E-3C44-ABF1-1BB6D8E1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25817-4A14-AE4C-935C-34251C0C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2AAE-88F2-094B-BD24-7A4E24AB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4A511-71A5-2540-97AC-AD30E2B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68" y="6400800"/>
            <a:ext cx="333532" cy="33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111EF-7787-2847-9FA8-9EDB5CCB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4" y="216660"/>
            <a:ext cx="5378912" cy="3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627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58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7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5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mlr.org/papers/volume15/srivastava14a/srivastava14a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arxiv.org/pdf/1207.058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Neural Network Regularization</a:t>
            </a:r>
            <a:br>
              <a:rPr lang="en-US" dirty="0"/>
            </a:br>
            <a:r>
              <a:rPr lang="en-US"/>
              <a:t>Data Augmentation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Dropout: Training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10" y="1166018"/>
            <a:ext cx="10507996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For each new example in a mini-batch (could be for one mini-batch depending on the implementation):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Randomly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sample a binary mask </a:t>
            </a:r>
            <a:r>
              <a:rPr lang="en-US" sz="2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"/>
                <a:cs typeface="Times"/>
              </a:rPr>
              <a:t>μ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independently, where </a:t>
            </a:r>
            <a:r>
              <a:rPr lang="en-US" sz="2200" i="1" dirty="0" err="1">
                <a:latin typeface="Times"/>
                <a:cs typeface="Times"/>
              </a:rPr>
              <a:t>μ</a:t>
            </a:r>
            <a:r>
              <a:rPr lang="en-US" sz="2200" i="1" baseline="-25000" dirty="0" err="1">
                <a:latin typeface="Times"/>
                <a:cs typeface="Times"/>
              </a:rPr>
              <a:t>i</a:t>
            </a:r>
            <a:r>
              <a:rPr lang="en-US" sz="2200" dirty="0">
                <a:latin typeface="Times"/>
                <a:cs typeface="Times"/>
              </a:rPr>
              <a:t> </a:t>
            </a:r>
            <a:r>
              <a:rPr lang="en-US" sz="2200" dirty="0">
                <a:latin typeface="Calibri"/>
                <a:cs typeface="Calibri"/>
              </a:rPr>
              <a:t>indicates if</a:t>
            </a:r>
            <a:r>
              <a:rPr lang="en-US" sz="2200" dirty="0"/>
              <a:t> input/hidden node </a:t>
            </a:r>
            <a:r>
              <a:rPr lang="en-US" sz="2200" i="1" dirty="0" err="1">
                <a:latin typeface="Times"/>
                <a:cs typeface="Times"/>
              </a:rPr>
              <a:t>i</a:t>
            </a:r>
            <a:r>
              <a:rPr lang="en-US" sz="2200" dirty="0"/>
              <a:t> is included</a:t>
            </a:r>
            <a:endParaRPr lang="en-US" sz="2200" i="1" baseline="-25000" dirty="0">
              <a:latin typeface="Calibri"/>
              <a:cs typeface="Calibri"/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Multiply output of node </a:t>
            </a:r>
            <a:r>
              <a:rPr lang="en-US" sz="22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"/>
                <a:cs typeface="Times"/>
              </a:rPr>
              <a:t>i</a:t>
            </a:r>
            <a:r>
              <a:rPr lang="en-US" sz="2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</a:t>
            </a:r>
            <a:r>
              <a:rPr lang="en-US" sz="22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"/>
                <a:cs typeface="Times"/>
              </a:rPr>
              <a:t>μ</a:t>
            </a:r>
            <a:r>
              <a:rPr lang="en-US" sz="2200" i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"/>
                <a:cs typeface="Times"/>
              </a:rPr>
              <a:t>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200" dirty="0"/>
              <a:t>and perform gradient update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Typically: </a:t>
            </a:r>
          </a:p>
          <a:p>
            <a:pPr marL="749300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Input</a:t>
            </a:r>
            <a:r>
              <a:rPr lang="en-US" sz="2200" dirty="0"/>
              <a:t> nodes are </a:t>
            </a:r>
            <a:r>
              <a:rPr lang="en-US" sz="2200" u="sng" dirty="0"/>
              <a:t>included</a:t>
            </a:r>
            <a:r>
              <a:rPr lang="en-US" sz="2200" dirty="0"/>
              <a:t> with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prob=0.8 (as per original paper, but rarely used)</a:t>
            </a:r>
          </a:p>
          <a:p>
            <a:pPr marL="749300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Hidden</a:t>
            </a:r>
            <a:r>
              <a:rPr lang="en-US" sz="2200" dirty="0"/>
              <a:t> nodes are </a:t>
            </a:r>
            <a:r>
              <a:rPr lang="en-US" sz="2200" u="sng" dirty="0"/>
              <a:t>included</a:t>
            </a:r>
            <a:r>
              <a:rPr lang="en-US" sz="2200" dirty="0"/>
              <a:t> with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prob=0.5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EB08-5DBD-324E-A83B-0A5C5B5D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FB436C6-FBA4-974D-A4B3-83DE739CB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998" y="1716553"/>
            <a:ext cx="5082739" cy="3834965"/>
          </a:xfrm>
          <a:ln w="635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FBB2-1D00-DC4B-BEDF-0F4BA34F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A0393-6749-B946-ACB3-1069304FF97E}"/>
              </a:ext>
            </a:extLst>
          </p:cNvPr>
          <p:cNvSpPr txBox="1"/>
          <p:nvPr/>
        </p:nvSpPr>
        <p:spPr>
          <a:xfrm>
            <a:off x="719750" y="1018008"/>
            <a:ext cx="1064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Widely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used and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highly effective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19446"/>
            <a:ext cx="5653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latin typeface="Slack-Lato" charset="0"/>
                <a:hlinkClick r:id="rId3"/>
              </a:rPr>
              <a:t>http://jmlr.org/papers/volume15/srivastava14a/srivastava14a.pdf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558326" y="2009807"/>
            <a:ext cx="467598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Test error for different architectures with and without dropout. </a:t>
            </a:r>
          </a:p>
          <a:p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</a:endParaRPr>
          </a:p>
          <a:p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The networks have 2 to 4 hidden layers each with 1024 to 2048 units.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4B613-0856-CF4B-8443-9E49CF0969AA}"/>
              </a:ext>
            </a:extLst>
          </p:cNvPr>
          <p:cNvSpPr/>
          <p:nvPr/>
        </p:nvSpPr>
        <p:spPr>
          <a:xfrm>
            <a:off x="495767" y="5721885"/>
            <a:ext cx="10905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Proposed as an alternative to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ensemble methods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which is too expensive for neural nets</a:t>
            </a:r>
          </a:p>
        </p:txBody>
      </p:sp>
    </p:spTree>
    <p:extLst>
      <p:ext uri="{BB962C8B-B14F-4D97-AF65-F5344CB8AC3E}">
        <p14:creationId xmlns:p14="http://schemas.microsoft.com/office/powerpoint/2010/main" val="421474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Dropout: Prediction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think of dropout as training many of sub-networks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test time</a:t>
            </a:r>
            <a:r>
              <a:rPr lang="en-US" sz="2400" dirty="0"/>
              <a:t>, we can “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aggregate</a:t>
            </a:r>
            <a:r>
              <a:rPr lang="en-US" sz="2400" dirty="0"/>
              <a:t>” over these sub-networks by </a:t>
            </a:r>
            <a:r>
              <a:rPr lang="en-US" sz="2400" b="1" dirty="0"/>
              <a:t>reducing connection weights in proportion to dropout probability, </a:t>
            </a:r>
            <a:r>
              <a:rPr lang="en-US" sz="2400" b="1" i="1" dirty="0"/>
              <a:t>p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176E3BF-A357-184F-9EE8-28342119A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4" y="2675991"/>
            <a:ext cx="11155231" cy="3043093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F199FBD2-4549-3B4C-A8E4-FA42D6FD7F64}"/>
              </a:ext>
            </a:extLst>
          </p:cNvPr>
          <p:cNvSpPr/>
          <p:nvPr/>
        </p:nvSpPr>
        <p:spPr>
          <a:xfrm>
            <a:off x="2603810" y="4787134"/>
            <a:ext cx="468000" cy="468000"/>
          </a:xfrm>
          <a:prstGeom prst="fram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1A1499B-F7A9-EB45-BB99-2DBA3F299300}"/>
              </a:ext>
            </a:extLst>
          </p:cNvPr>
          <p:cNvSpPr/>
          <p:nvPr/>
        </p:nvSpPr>
        <p:spPr>
          <a:xfrm>
            <a:off x="4962835" y="3909992"/>
            <a:ext cx="468000" cy="396000"/>
          </a:xfrm>
          <a:prstGeom prst="fram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435BCAA1-AD53-1049-BF26-55771F35650B}"/>
              </a:ext>
            </a:extLst>
          </p:cNvPr>
          <p:cNvSpPr/>
          <p:nvPr/>
        </p:nvSpPr>
        <p:spPr>
          <a:xfrm>
            <a:off x="10498252" y="3873992"/>
            <a:ext cx="662171" cy="432000"/>
          </a:xfrm>
          <a:prstGeom prst="fram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B06403-143D-2E4F-99D2-B2312FFF228F}"/>
              </a:ext>
            </a:extLst>
          </p:cNvPr>
          <p:cNvCxnSpPr/>
          <p:nvPr/>
        </p:nvCxnSpPr>
        <p:spPr>
          <a:xfrm>
            <a:off x="3330924" y="5605042"/>
            <a:ext cx="10193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2988DE-C537-314C-A1A4-E83A9F984CF0}"/>
              </a:ext>
            </a:extLst>
          </p:cNvPr>
          <p:cNvCxnSpPr>
            <a:cxnSpLocks/>
          </p:cNvCxnSpPr>
          <p:nvPr/>
        </p:nvCxnSpPr>
        <p:spPr>
          <a:xfrm>
            <a:off x="9089647" y="5588895"/>
            <a:ext cx="49217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808CCE-9217-614C-9EE5-6CEEFB6B7D6B}"/>
              </a:ext>
            </a:extLst>
          </p:cNvPr>
          <p:cNvSpPr txBox="1">
            <a:spLocks/>
          </p:cNvSpPr>
          <p:nvPr/>
        </p:nvSpPr>
        <p:spPr>
          <a:xfrm>
            <a:off x="174645" y="5811366"/>
            <a:ext cx="11842708" cy="614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NOTE: </a:t>
            </a:r>
            <a:r>
              <a:rPr lang="en-US" sz="1600" dirty="0"/>
              <a:t>Dropouts can be used for </a:t>
            </a:r>
            <a:r>
              <a:rPr lang="en-US" sz="1600" b="1" dirty="0"/>
              <a:t>neural network inference </a:t>
            </a:r>
            <a:r>
              <a:rPr lang="en-US" sz="1600" dirty="0"/>
              <a:t>by dropping during predictions and predicting multiple times to get a distribution</a:t>
            </a:r>
            <a:r>
              <a:rPr lang="en-US" sz="2400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48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839-BF63-3A44-8EC1-2FA16229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Dropout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8063D-8551-C64D-B7D3-B895D9AF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5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163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Regularization of NN 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Norm Penalties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Early Stopping</a:t>
            </a:r>
          </a:p>
          <a:p>
            <a:pPr lvl="1">
              <a:buFont typeface="Wingdings" charset="2"/>
              <a:buChar char="§"/>
            </a:pPr>
            <a:r>
              <a:rPr lang="en-US" sz="2200" b="1" dirty="0"/>
              <a:t>Data Augmentation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Dropout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FC005E-D64A-F649-8744-AE9A6711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DC1C2-8754-A444-875F-89C83478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02" y="0"/>
            <a:ext cx="5514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1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4" y="1004445"/>
            <a:ext cx="8732394" cy="492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4" y="2519804"/>
            <a:ext cx="1789452" cy="21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834D-9125-2D47-85A4-75301B5E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Augmentation: dos and don'ts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30EE-1FA7-9A40-9CEC-C151C66D9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</a:t>
            </a:r>
            <a:r>
              <a:rPr lang="en-US" dirty="0" err="1"/>
              <a:t>ImageDataGenerator</a:t>
            </a:r>
            <a:r>
              <a:rPr lang="en-US" dirty="0"/>
              <a:t> to augment the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8E584-ADB6-9E4C-A303-C88AA9A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AE7ED-2917-2D4E-8166-219A4CC7ED21}"/>
              </a:ext>
            </a:extLst>
          </p:cNvPr>
          <p:cNvGrpSpPr/>
          <p:nvPr/>
        </p:nvGrpSpPr>
        <p:grpSpPr>
          <a:xfrm>
            <a:off x="1031577" y="1752791"/>
            <a:ext cx="8737600" cy="4416067"/>
            <a:chOff x="1031577" y="2225402"/>
            <a:chExt cx="8737600" cy="44160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B1AE27-091B-E646-8C0A-C3D3725D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1577" y="2225402"/>
              <a:ext cx="8737600" cy="4416067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01364E0A-D2B4-0A41-8461-588722E68674}"/>
                </a:ext>
              </a:extLst>
            </p:cNvPr>
            <p:cNvSpPr/>
            <p:nvPr/>
          </p:nvSpPr>
          <p:spPr>
            <a:xfrm rot="5400000">
              <a:off x="6460301" y="2859635"/>
              <a:ext cx="235453" cy="2953820"/>
            </a:xfrm>
            <a:prstGeom prst="downArrow">
              <a:avLst>
                <a:gd name="adj1" fmla="val 73530"/>
                <a:gd name="adj2" fmla="val 5000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422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834D-9125-2D47-85A4-75301B5E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Augmentation: dos and don'ts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30EE-1FA7-9A40-9CEC-C151C66D9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9"/>
            <a:ext cx="10327008" cy="609944"/>
          </a:xfrm>
        </p:spPr>
        <p:txBody>
          <a:bodyPr/>
          <a:lstStyle/>
          <a:p>
            <a:r>
              <a:rPr lang="en-US" sz="2400" dirty="0"/>
              <a:t>Carefully choose your transformations. Not all transformations are valid.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8E584-ADB6-9E4C-A303-C88AA9A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F0B1EB-EA1C-E842-8687-CFF8C3A3FB86}"/>
              </a:ext>
            </a:extLst>
          </p:cNvPr>
          <p:cNvGrpSpPr/>
          <p:nvPr/>
        </p:nvGrpSpPr>
        <p:grpSpPr>
          <a:xfrm>
            <a:off x="3591578" y="2190530"/>
            <a:ext cx="5146022" cy="1238470"/>
            <a:chOff x="1821004" y="2469531"/>
            <a:chExt cx="5146022" cy="12384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76CBAC-BC76-FC49-B5B5-955B11C8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7614" y="2869801"/>
              <a:ext cx="812800" cy="838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E1B71-6044-8E4B-A7F1-A9A55CA39A4E}"/>
                </a:ext>
              </a:extLst>
            </p:cNvPr>
            <p:cNvSpPr txBox="1"/>
            <p:nvPr/>
          </p:nvSpPr>
          <p:spPr>
            <a:xfrm>
              <a:off x="1821004" y="2514476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Label 6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8585DDB-0450-6B42-A1FD-5E7784263C62}"/>
                </a:ext>
              </a:extLst>
            </p:cNvPr>
            <p:cNvCxnSpPr/>
            <p:nvPr/>
          </p:nvCxnSpPr>
          <p:spPr>
            <a:xfrm>
              <a:off x="3308279" y="3174715"/>
              <a:ext cx="20240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EA8076-C6AC-5C41-B548-D7ECCF948225}"/>
                </a:ext>
              </a:extLst>
            </p:cNvPr>
            <p:cNvSpPr txBox="1"/>
            <p:nvPr/>
          </p:nvSpPr>
          <p:spPr>
            <a:xfrm>
              <a:off x="3612053" y="2654197"/>
              <a:ext cx="14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Rotate by 180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0E3A04-7A34-124B-8C16-41B82983731B}"/>
                </a:ext>
              </a:extLst>
            </p:cNvPr>
            <p:cNvGrpSpPr/>
            <p:nvPr/>
          </p:nvGrpSpPr>
          <p:grpSpPr>
            <a:xfrm>
              <a:off x="6061009" y="2469531"/>
              <a:ext cx="906017" cy="1207532"/>
              <a:chOff x="1973405" y="2652869"/>
              <a:chExt cx="906017" cy="120753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F9A61B-3902-FC45-AD83-24635AC76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020014" y="3022201"/>
                <a:ext cx="812800" cy="83820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4B3AA0-2F96-FF4B-AC8B-864AB85A76CA}"/>
                  </a:ext>
                </a:extLst>
              </p:cNvPr>
              <p:cNvSpPr txBox="1"/>
              <p:nvPr/>
            </p:nvSpPr>
            <p:spPr>
              <a:xfrm>
                <a:off x="1973405" y="2652869"/>
                <a:ext cx="906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Label 6 </a:t>
                </a:r>
              </a:p>
            </p:txBody>
          </p:sp>
        </p:grp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A6E7874-1916-8B41-BB2A-4D99B7B38DFF}"/>
              </a:ext>
            </a:extLst>
          </p:cNvPr>
          <p:cNvSpPr txBox="1">
            <a:spLocks/>
          </p:cNvSpPr>
          <p:nvPr/>
        </p:nvSpPr>
        <p:spPr>
          <a:xfrm>
            <a:off x="739236" y="4160119"/>
            <a:ext cx="10327008" cy="6099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Data Augmentation does not work for tabular data and not as nicely for time series.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6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163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Regularization of NN 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Norm Penalties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Early Stopping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Data Augmentation</a:t>
            </a:r>
          </a:p>
          <a:p>
            <a:pPr lvl="1">
              <a:buFont typeface="Wingdings" charset="2"/>
              <a:buChar char="§"/>
            </a:pPr>
            <a:r>
              <a:rPr lang="en-US" sz="2200" b="1" dirty="0"/>
              <a:t>Dropout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45C-F552-1744-BAEF-74ACB750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5353-C3F0-0841-83EF-85ED7161C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317857"/>
            <a:ext cx="5858722" cy="4733622"/>
          </a:xfrm>
        </p:spPr>
        <p:txBody>
          <a:bodyPr/>
          <a:lstStyle/>
          <a:p>
            <a:r>
              <a:rPr lang="en-US" sz="2400" dirty="0"/>
              <a:t>Overfitting occurs when the model is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sensitive</a:t>
            </a:r>
            <a:r>
              <a:rPr lang="en-US" sz="2400" dirty="0"/>
              <a:t> to slight variations on the input and therefore it fits the noise.  </a:t>
            </a:r>
          </a:p>
          <a:p>
            <a:br>
              <a:rPr lang="en-US" sz="2400" dirty="0"/>
            </a:br>
            <a:r>
              <a:rPr lang="en-US" sz="2400" dirty="0"/>
              <a:t>L1 and L2 regularizations ‘shrink’ the weights to avoid this problem.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However in a large network many units can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collaborate</a:t>
            </a:r>
            <a:r>
              <a:rPr lang="en-US" sz="2400" dirty="0"/>
              <a:t> to respond to the input while the weights can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remain relatively small</a:t>
            </a:r>
            <a:r>
              <a:rPr lang="en-US" sz="2400" dirty="0"/>
              <a:t>.  This is called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co-adaptation</a:t>
            </a:r>
            <a:r>
              <a:rPr lang="en-US" sz="2400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EC526-4522-B849-95F5-1432B32C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55D1F-0835-DE4C-9D22-82851C49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556" y="983807"/>
            <a:ext cx="4151667" cy="2642971"/>
          </a:xfrm>
          <a:custGeom>
            <a:avLst/>
            <a:gdLst>
              <a:gd name="connsiteX0" fmla="*/ 0 w 4151667"/>
              <a:gd name="connsiteY0" fmla="*/ 0 h 2642971"/>
              <a:gd name="connsiteX1" fmla="*/ 650428 w 4151667"/>
              <a:gd name="connsiteY1" fmla="*/ 0 h 2642971"/>
              <a:gd name="connsiteX2" fmla="*/ 1259339 w 4151667"/>
              <a:gd name="connsiteY2" fmla="*/ 0 h 2642971"/>
              <a:gd name="connsiteX3" fmla="*/ 1992800 w 4151667"/>
              <a:gd name="connsiteY3" fmla="*/ 0 h 2642971"/>
              <a:gd name="connsiteX4" fmla="*/ 2684745 w 4151667"/>
              <a:gd name="connsiteY4" fmla="*/ 0 h 2642971"/>
              <a:gd name="connsiteX5" fmla="*/ 3376689 w 4151667"/>
              <a:gd name="connsiteY5" fmla="*/ 0 h 2642971"/>
              <a:gd name="connsiteX6" fmla="*/ 4151667 w 4151667"/>
              <a:gd name="connsiteY6" fmla="*/ 0 h 2642971"/>
              <a:gd name="connsiteX7" fmla="*/ 4151667 w 4151667"/>
              <a:gd name="connsiteY7" fmla="*/ 687172 h 2642971"/>
              <a:gd name="connsiteX8" fmla="*/ 4151667 w 4151667"/>
              <a:gd name="connsiteY8" fmla="*/ 1295056 h 2642971"/>
              <a:gd name="connsiteX9" fmla="*/ 4151667 w 4151667"/>
              <a:gd name="connsiteY9" fmla="*/ 1982228 h 2642971"/>
              <a:gd name="connsiteX10" fmla="*/ 4151667 w 4151667"/>
              <a:gd name="connsiteY10" fmla="*/ 2642971 h 2642971"/>
              <a:gd name="connsiteX11" fmla="*/ 3418206 w 4151667"/>
              <a:gd name="connsiteY11" fmla="*/ 2642971 h 2642971"/>
              <a:gd name="connsiteX12" fmla="*/ 2684745 w 4151667"/>
              <a:gd name="connsiteY12" fmla="*/ 2642971 h 2642971"/>
              <a:gd name="connsiteX13" fmla="*/ 1909767 w 4151667"/>
              <a:gd name="connsiteY13" fmla="*/ 2642971 h 2642971"/>
              <a:gd name="connsiteX14" fmla="*/ 1259339 w 4151667"/>
              <a:gd name="connsiteY14" fmla="*/ 2642971 h 2642971"/>
              <a:gd name="connsiteX15" fmla="*/ 0 w 4151667"/>
              <a:gd name="connsiteY15" fmla="*/ 2642971 h 2642971"/>
              <a:gd name="connsiteX16" fmla="*/ 0 w 4151667"/>
              <a:gd name="connsiteY16" fmla="*/ 2035088 h 2642971"/>
              <a:gd name="connsiteX17" fmla="*/ 0 w 4151667"/>
              <a:gd name="connsiteY17" fmla="*/ 1374345 h 2642971"/>
              <a:gd name="connsiteX18" fmla="*/ 0 w 4151667"/>
              <a:gd name="connsiteY18" fmla="*/ 687172 h 2642971"/>
              <a:gd name="connsiteX19" fmla="*/ 0 w 4151667"/>
              <a:gd name="connsiteY19" fmla="*/ 0 h 264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51667" h="2642971" fill="none" extrusionOk="0">
                <a:moveTo>
                  <a:pt x="0" y="0"/>
                </a:moveTo>
                <a:cubicBezTo>
                  <a:pt x="205168" y="26372"/>
                  <a:pt x="448635" y="-31602"/>
                  <a:pt x="650428" y="0"/>
                </a:cubicBezTo>
                <a:cubicBezTo>
                  <a:pt x="852221" y="31602"/>
                  <a:pt x="1088003" y="-17953"/>
                  <a:pt x="1259339" y="0"/>
                </a:cubicBezTo>
                <a:cubicBezTo>
                  <a:pt x="1430675" y="17953"/>
                  <a:pt x="1695175" y="5918"/>
                  <a:pt x="1992800" y="0"/>
                </a:cubicBezTo>
                <a:cubicBezTo>
                  <a:pt x="2290425" y="-5918"/>
                  <a:pt x="2342429" y="2540"/>
                  <a:pt x="2684745" y="0"/>
                </a:cubicBezTo>
                <a:cubicBezTo>
                  <a:pt x="3027061" y="-2540"/>
                  <a:pt x="3211001" y="1125"/>
                  <a:pt x="3376689" y="0"/>
                </a:cubicBezTo>
                <a:cubicBezTo>
                  <a:pt x="3542377" y="-1125"/>
                  <a:pt x="3837010" y="34403"/>
                  <a:pt x="4151667" y="0"/>
                </a:cubicBezTo>
                <a:cubicBezTo>
                  <a:pt x="4151270" y="312802"/>
                  <a:pt x="4165749" y="488661"/>
                  <a:pt x="4151667" y="687172"/>
                </a:cubicBezTo>
                <a:cubicBezTo>
                  <a:pt x="4137585" y="885683"/>
                  <a:pt x="4163914" y="1163579"/>
                  <a:pt x="4151667" y="1295056"/>
                </a:cubicBezTo>
                <a:cubicBezTo>
                  <a:pt x="4139420" y="1426533"/>
                  <a:pt x="4159981" y="1748566"/>
                  <a:pt x="4151667" y="1982228"/>
                </a:cubicBezTo>
                <a:cubicBezTo>
                  <a:pt x="4143353" y="2215890"/>
                  <a:pt x="4181727" y="2325472"/>
                  <a:pt x="4151667" y="2642971"/>
                </a:cubicBezTo>
                <a:cubicBezTo>
                  <a:pt x="3977357" y="2624857"/>
                  <a:pt x="3771777" y="2627027"/>
                  <a:pt x="3418206" y="2642971"/>
                </a:cubicBezTo>
                <a:cubicBezTo>
                  <a:pt x="3064635" y="2658915"/>
                  <a:pt x="2854236" y="2626716"/>
                  <a:pt x="2684745" y="2642971"/>
                </a:cubicBezTo>
                <a:cubicBezTo>
                  <a:pt x="2515254" y="2659226"/>
                  <a:pt x="2292990" y="2616037"/>
                  <a:pt x="1909767" y="2642971"/>
                </a:cubicBezTo>
                <a:cubicBezTo>
                  <a:pt x="1526544" y="2669905"/>
                  <a:pt x="1513866" y="2613764"/>
                  <a:pt x="1259339" y="2642971"/>
                </a:cubicBezTo>
                <a:cubicBezTo>
                  <a:pt x="1004812" y="2672178"/>
                  <a:pt x="376545" y="2624283"/>
                  <a:pt x="0" y="2642971"/>
                </a:cubicBezTo>
                <a:cubicBezTo>
                  <a:pt x="12091" y="2458122"/>
                  <a:pt x="-29635" y="2188057"/>
                  <a:pt x="0" y="2035088"/>
                </a:cubicBezTo>
                <a:cubicBezTo>
                  <a:pt x="29635" y="1882119"/>
                  <a:pt x="5555" y="1609788"/>
                  <a:pt x="0" y="1374345"/>
                </a:cubicBezTo>
                <a:cubicBezTo>
                  <a:pt x="-5555" y="1138902"/>
                  <a:pt x="-9769" y="848910"/>
                  <a:pt x="0" y="687172"/>
                </a:cubicBezTo>
                <a:cubicBezTo>
                  <a:pt x="9769" y="525434"/>
                  <a:pt x="-9273" y="289468"/>
                  <a:pt x="0" y="0"/>
                </a:cubicBezTo>
                <a:close/>
              </a:path>
              <a:path w="4151667" h="2642971" stroke="0" extrusionOk="0">
                <a:moveTo>
                  <a:pt x="0" y="0"/>
                </a:moveTo>
                <a:cubicBezTo>
                  <a:pt x="221347" y="23565"/>
                  <a:pt x="463112" y="21143"/>
                  <a:pt x="650428" y="0"/>
                </a:cubicBezTo>
                <a:cubicBezTo>
                  <a:pt x="837744" y="-21143"/>
                  <a:pt x="995831" y="14829"/>
                  <a:pt x="1217822" y="0"/>
                </a:cubicBezTo>
                <a:cubicBezTo>
                  <a:pt x="1439813" y="-14829"/>
                  <a:pt x="1810076" y="-24453"/>
                  <a:pt x="1992800" y="0"/>
                </a:cubicBezTo>
                <a:cubicBezTo>
                  <a:pt x="2175524" y="24453"/>
                  <a:pt x="2434019" y="-9728"/>
                  <a:pt x="2643228" y="0"/>
                </a:cubicBezTo>
                <a:cubicBezTo>
                  <a:pt x="2852437" y="9728"/>
                  <a:pt x="3038682" y="15586"/>
                  <a:pt x="3293656" y="0"/>
                </a:cubicBezTo>
                <a:cubicBezTo>
                  <a:pt x="3548630" y="-15586"/>
                  <a:pt x="3828643" y="-21242"/>
                  <a:pt x="4151667" y="0"/>
                </a:cubicBezTo>
                <a:cubicBezTo>
                  <a:pt x="4164689" y="227485"/>
                  <a:pt x="4121768" y="346138"/>
                  <a:pt x="4151667" y="607883"/>
                </a:cubicBezTo>
                <a:cubicBezTo>
                  <a:pt x="4181566" y="869628"/>
                  <a:pt x="4178472" y="1031412"/>
                  <a:pt x="4151667" y="1268626"/>
                </a:cubicBezTo>
                <a:cubicBezTo>
                  <a:pt x="4124862" y="1505840"/>
                  <a:pt x="4180100" y="1612600"/>
                  <a:pt x="4151667" y="1876509"/>
                </a:cubicBezTo>
                <a:cubicBezTo>
                  <a:pt x="4123234" y="2140418"/>
                  <a:pt x="4159703" y="2413295"/>
                  <a:pt x="4151667" y="2642971"/>
                </a:cubicBezTo>
                <a:cubicBezTo>
                  <a:pt x="4008211" y="2640701"/>
                  <a:pt x="3715844" y="2666229"/>
                  <a:pt x="3459723" y="2642971"/>
                </a:cubicBezTo>
                <a:cubicBezTo>
                  <a:pt x="3203602" y="2619713"/>
                  <a:pt x="3039635" y="2626036"/>
                  <a:pt x="2809295" y="2642971"/>
                </a:cubicBezTo>
                <a:cubicBezTo>
                  <a:pt x="2578955" y="2659906"/>
                  <a:pt x="2306071" y="2654368"/>
                  <a:pt x="2034317" y="2642971"/>
                </a:cubicBezTo>
                <a:cubicBezTo>
                  <a:pt x="1762563" y="2631574"/>
                  <a:pt x="1419878" y="2658641"/>
                  <a:pt x="1259339" y="2642971"/>
                </a:cubicBezTo>
                <a:cubicBezTo>
                  <a:pt x="1098800" y="2627301"/>
                  <a:pt x="801589" y="2660808"/>
                  <a:pt x="650428" y="2642971"/>
                </a:cubicBezTo>
                <a:cubicBezTo>
                  <a:pt x="499267" y="2625134"/>
                  <a:pt x="246972" y="2643725"/>
                  <a:pt x="0" y="2642971"/>
                </a:cubicBezTo>
                <a:cubicBezTo>
                  <a:pt x="16098" y="2396152"/>
                  <a:pt x="-6586" y="2213482"/>
                  <a:pt x="0" y="1929369"/>
                </a:cubicBezTo>
                <a:cubicBezTo>
                  <a:pt x="6586" y="1645256"/>
                  <a:pt x="-18545" y="1623731"/>
                  <a:pt x="0" y="1347915"/>
                </a:cubicBezTo>
                <a:cubicBezTo>
                  <a:pt x="18545" y="1072099"/>
                  <a:pt x="25234" y="999941"/>
                  <a:pt x="0" y="740032"/>
                </a:cubicBezTo>
                <a:cubicBezTo>
                  <a:pt x="-25234" y="480123"/>
                  <a:pt x="-5772" y="181638"/>
                  <a:pt x="0" y="0"/>
                </a:cubicBezTo>
                <a:close/>
              </a:path>
            </a:pathLst>
          </a:custGeom>
          <a:ln w="635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B7E5A-0FAC-0848-9BD8-3128E36E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284" y="3902776"/>
            <a:ext cx="4090417" cy="2832669"/>
          </a:xfrm>
          <a:custGeom>
            <a:avLst/>
            <a:gdLst>
              <a:gd name="connsiteX0" fmla="*/ 0 w 4090417"/>
              <a:gd name="connsiteY0" fmla="*/ 0 h 2832669"/>
              <a:gd name="connsiteX1" fmla="*/ 763545 w 4090417"/>
              <a:gd name="connsiteY1" fmla="*/ 0 h 2832669"/>
              <a:gd name="connsiteX2" fmla="*/ 1486185 w 4090417"/>
              <a:gd name="connsiteY2" fmla="*/ 0 h 2832669"/>
              <a:gd name="connsiteX3" fmla="*/ 2167921 w 4090417"/>
              <a:gd name="connsiteY3" fmla="*/ 0 h 2832669"/>
              <a:gd name="connsiteX4" fmla="*/ 2849657 w 4090417"/>
              <a:gd name="connsiteY4" fmla="*/ 0 h 2832669"/>
              <a:gd name="connsiteX5" fmla="*/ 4090417 w 4090417"/>
              <a:gd name="connsiteY5" fmla="*/ 0 h 2832669"/>
              <a:gd name="connsiteX6" fmla="*/ 4090417 w 4090417"/>
              <a:gd name="connsiteY6" fmla="*/ 594860 h 2832669"/>
              <a:gd name="connsiteX7" fmla="*/ 4090417 w 4090417"/>
              <a:gd name="connsiteY7" fmla="*/ 1104741 h 2832669"/>
              <a:gd name="connsiteX8" fmla="*/ 4090417 w 4090417"/>
              <a:gd name="connsiteY8" fmla="*/ 1699601 h 2832669"/>
              <a:gd name="connsiteX9" fmla="*/ 4090417 w 4090417"/>
              <a:gd name="connsiteY9" fmla="*/ 2181155 h 2832669"/>
              <a:gd name="connsiteX10" fmla="*/ 4090417 w 4090417"/>
              <a:gd name="connsiteY10" fmla="*/ 2832669 h 2832669"/>
              <a:gd name="connsiteX11" fmla="*/ 3490489 w 4090417"/>
              <a:gd name="connsiteY11" fmla="*/ 2832669 h 2832669"/>
              <a:gd name="connsiteX12" fmla="*/ 2726945 w 4090417"/>
              <a:gd name="connsiteY12" fmla="*/ 2832669 h 2832669"/>
              <a:gd name="connsiteX13" fmla="*/ 2086113 w 4090417"/>
              <a:gd name="connsiteY13" fmla="*/ 2832669 h 2832669"/>
              <a:gd name="connsiteX14" fmla="*/ 1322568 w 4090417"/>
              <a:gd name="connsiteY14" fmla="*/ 2832669 h 2832669"/>
              <a:gd name="connsiteX15" fmla="*/ 722640 w 4090417"/>
              <a:gd name="connsiteY15" fmla="*/ 2832669 h 2832669"/>
              <a:gd name="connsiteX16" fmla="*/ 0 w 4090417"/>
              <a:gd name="connsiteY16" fmla="*/ 2832669 h 2832669"/>
              <a:gd name="connsiteX17" fmla="*/ 0 w 4090417"/>
              <a:gd name="connsiteY17" fmla="*/ 2351115 h 2832669"/>
              <a:gd name="connsiteX18" fmla="*/ 0 w 4090417"/>
              <a:gd name="connsiteY18" fmla="*/ 1869562 h 2832669"/>
              <a:gd name="connsiteX19" fmla="*/ 0 w 4090417"/>
              <a:gd name="connsiteY19" fmla="*/ 1388008 h 2832669"/>
              <a:gd name="connsiteX20" fmla="*/ 0 w 4090417"/>
              <a:gd name="connsiteY20" fmla="*/ 764821 h 2832669"/>
              <a:gd name="connsiteX21" fmla="*/ 0 w 4090417"/>
              <a:gd name="connsiteY21" fmla="*/ 0 h 283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90417" h="2832669" fill="none" extrusionOk="0">
                <a:moveTo>
                  <a:pt x="0" y="0"/>
                </a:moveTo>
                <a:cubicBezTo>
                  <a:pt x="186763" y="-11110"/>
                  <a:pt x="448302" y="26999"/>
                  <a:pt x="763545" y="0"/>
                </a:cubicBezTo>
                <a:cubicBezTo>
                  <a:pt x="1078788" y="-26999"/>
                  <a:pt x="1313198" y="-8256"/>
                  <a:pt x="1486185" y="0"/>
                </a:cubicBezTo>
                <a:cubicBezTo>
                  <a:pt x="1659172" y="8256"/>
                  <a:pt x="1831011" y="-6444"/>
                  <a:pt x="2167921" y="0"/>
                </a:cubicBezTo>
                <a:cubicBezTo>
                  <a:pt x="2504831" y="6444"/>
                  <a:pt x="2623328" y="-16510"/>
                  <a:pt x="2849657" y="0"/>
                </a:cubicBezTo>
                <a:cubicBezTo>
                  <a:pt x="3075986" y="16510"/>
                  <a:pt x="3783774" y="17323"/>
                  <a:pt x="4090417" y="0"/>
                </a:cubicBezTo>
                <a:cubicBezTo>
                  <a:pt x="4072726" y="180986"/>
                  <a:pt x="4116311" y="366533"/>
                  <a:pt x="4090417" y="594860"/>
                </a:cubicBezTo>
                <a:cubicBezTo>
                  <a:pt x="4064523" y="823187"/>
                  <a:pt x="4107724" y="984651"/>
                  <a:pt x="4090417" y="1104741"/>
                </a:cubicBezTo>
                <a:cubicBezTo>
                  <a:pt x="4073110" y="1224831"/>
                  <a:pt x="4093820" y="1554824"/>
                  <a:pt x="4090417" y="1699601"/>
                </a:cubicBezTo>
                <a:cubicBezTo>
                  <a:pt x="4087014" y="1844378"/>
                  <a:pt x="4096709" y="2023193"/>
                  <a:pt x="4090417" y="2181155"/>
                </a:cubicBezTo>
                <a:cubicBezTo>
                  <a:pt x="4084125" y="2339117"/>
                  <a:pt x="4089129" y="2575171"/>
                  <a:pt x="4090417" y="2832669"/>
                </a:cubicBezTo>
                <a:cubicBezTo>
                  <a:pt x="3934853" y="2855772"/>
                  <a:pt x="3760935" y="2834987"/>
                  <a:pt x="3490489" y="2832669"/>
                </a:cubicBezTo>
                <a:cubicBezTo>
                  <a:pt x="3220043" y="2830351"/>
                  <a:pt x="2887244" y="2813317"/>
                  <a:pt x="2726945" y="2832669"/>
                </a:cubicBezTo>
                <a:cubicBezTo>
                  <a:pt x="2566646" y="2852021"/>
                  <a:pt x="2246328" y="2824388"/>
                  <a:pt x="2086113" y="2832669"/>
                </a:cubicBezTo>
                <a:cubicBezTo>
                  <a:pt x="1925898" y="2840950"/>
                  <a:pt x="1686418" y="2815474"/>
                  <a:pt x="1322568" y="2832669"/>
                </a:cubicBezTo>
                <a:cubicBezTo>
                  <a:pt x="958718" y="2849864"/>
                  <a:pt x="1019078" y="2820852"/>
                  <a:pt x="722640" y="2832669"/>
                </a:cubicBezTo>
                <a:cubicBezTo>
                  <a:pt x="426202" y="2844486"/>
                  <a:pt x="210977" y="2856888"/>
                  <a:pt x="0" y="2832669"/>
                </a:cubicBezTo>
                <a:cubicBezTo>
                  <a:pt x="3547" y="2610227"/>
                  <a:pt x="-23666" y="2447664"/>
                  <a:pt x="0" y="2351115"/>
                </a:cubicBezTo>
                <a:cubicBezTo>
                  <a:pt x="23666" y="2254566"/>
                  <a:pt x="19748" y="1985475"/>
                  <a:pt x="0" y="1869562"/>
                </a:cubicBezTo>
                <a:cubicBezTo>
                  <a:pt x="-19748" y="1753649"/>
                  <a:pt x="4533" y="1581257"/>
                  <a:pt x="0" y="1388008"/>
                </a:cubicBezTo>
                <a:cubicBezTo>
                  <a:pt x="-4533" y="1194759"/>
                  <a:pt x="29210" y="928602"/>
                  <a:pt x="0" y="764821"/>
                </a:cubicBezTo>
                <a:cubicBezTo>
                  <a:pt x="-29210" y="601040"/>
                  <a:pt x="-13411" y="367402"/>
                  <a:pt x="0" y="0"/>
                </a:cubicBezTo>
                <a:close/>
              </a:path>
              <a:path w="4090417" h="2832669" stroke="0" extrusionOk="0">
                <a:moveTo>
                  <a:pt x="0" y="0"/>
                </a:moveTo>
                <a:cubicBezTo>
                  <a:pt x="170417" y="-10861"/>
                  <a:pt x="493128" y="19097"/>
                  <a:pt x="640832" y="0"/>
                </a:cubicBezTo>
                <a:cubicBezTo>
                  <a:pt x="788536" y="-19097"/>
                  <a:pt x="1072890" y="6736"/>
                  <a:pt x="1199856" y="0"/>
                </a:cubicBezTo>
                <a:cubicBezTo>
                  <a:pt x="1326822" y="-6736"/>
                  <a:pt x="1690044" y="-23443"/>
                  <a:pt x="1963400" y="0"/>
                </a:cubicBezTo>
                <a:cubicBezTo>
                  <a:pt x="2236756" y="23443"/>
                  <a:pt x="2431587" y="19960"/>
                  <a:pt x="2604232" y="0"/>
                </a:cubicBezTo>
                <a:cubicBezTo>
                  <a:pt x="2776877" y="-19960"/>
                  <a:pt x="3066981" y="24215"/>
                  <a:pt x="3245064" y="0"/>
                </a:cubicBezTo>
                <a:cubicBezTo>
                  <a:pt x="3423147" y="-24215"/>
                  <a:pt x="3669749" y="-29051"/>
                  <a:pt x="4090417" y="0"/>
                </a:cubicBezTo>
                <a:cubicBezTo>
                  <a:pt x="4092136" y="190952"/>
                  <a:pt x="4112274" y="323469"/>
                  <a:pt x="4090417" y="509880"/>
                </a:cubicBezTo>
                <a:cubicBezTo>
                  <a:pt x="4068560" y="696291"/>
                  <a:pt x="4065147" y="955502"/>
                  <a:pt x="4090417" y="1076414"/>
                </a:cubicBezTo>
                <a:cubicBezTo>
                  <a:pt x="4115687" y="1197326"/>
                  <a:pt x="4073595" y="1431699"/>
                  <a:pt x="4090417" y="1586295"/>
                </a:cubicBezTo>
                <a:cubicBezTo>
                  <a:pt x="4107239" y="1740891"/>
                  <a:pt x="4115644" y="1877572"/>
                  <a:pt x="4090417" y="2096175"/>
                </a:cubicBezTo>
                <a:cubicBezTo>
                  <a:pt x="4065190" y="2314778"/>
                  <a:pt x="4075908" y="2630574"/>
                  <a:pt x="4090417" y="2832669"/>
                </a:cubicBezTo>
                <a:cubicBezTo>
                  <a:pt x="3938828" y="2814739"/>
                  <a:pt x="3716624" y="2810879"/>
                  <a:pt x="3367777" y="2832669"/>
                </a:cubicBezTo>
                <a:cubicBezTo>
                  <a:pt x="3018930" y="2854459"/>
                  <a:pt x="2966407" y="2811839"/>
                  <a:pt x="2604232" y="2832669"/>
                </a:cubicBezTo>
                <a:cubicBezTo>
                  <a:pt x="2242058" y="2853499"/>
                  <a:pt x="2118279" y="2845684"/>
                  <a:pt x="1840688" y="2832669"/>
                </a:cubicBezTo>
                <a:cubicBezTo>
                  <a:pt x="1563097" y="2819654"/>
                  <a:pt x="1469215" y="2831114"/>
                  <a:pt x="1240760" y="2832669"/>
                </a:cubicBezTo>
                <a:cubicBezTo>
                  <a:pt x="1012305" y="2834224"/>
                  <a:pt x="415457" y="2833696"/>
                  <a:pt x="0" y="2832669"/>
                </a:cubicBezTo>
                <a:cubicBezTo>
                  <a:pt x="12011" y="2583824"/>
                  <a:pt x="18229" y="2405476"/>
                  <a:pt x="0" y="2209482"/>
                </a:cubicBezTo>
                <a:cubicBezTo>
                  <a:pt x="-18229" y="2013488"/>
                  <a:pt x="-17841" y="1852642"/>
                  <a:pt x="0" y="1727928"/>
                </a:cubicBezTo>
                <a:cubicBezTo>
                  <a:pt x="17841" y="1603214"/>
                  <a:pt x="3907" y="1332235"/>
                  <a:pt x="0" y="1218048"/>
                </a:cubicBezTo>
                <a:cubicBezTo>
                  <a:pt x="-3907" y="1103861"/>
                  <a:pt x="3673" y="889723"/>
                  <a:pt x="0" y="708167"/>
                </a:cubicBezTo>
                <a:cubicBezTo>
                  <a:pt x="-3673" y="526611"/>
                  <a:pt x="7119" y="311507"/>
                  <a:pt x="0" y="0"/>
                </a:cubicBezTo>
                <a:close/>
              </a:path>
            </a:pathLst>
          </a:custGeom>
          <a:ln w="635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1443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9390" y="963273"/>
            <a:ext cx="11737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Randomly set some neurons and their connections to zero (i.e. “dropped”)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Prevent overfitting by reducing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co-adaptation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of 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Like training many random sub-networks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A573B91-6A62-5F49-93D9-3684E99B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00" y="2370335"/>
            <a:ext cx="3390900" cy="36576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C2DE26-A214-3D44-B1F1-6D208C16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150" y="2370335"/>
            <a:ext cx="3390900" cy="36703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EDC61-DA2D-3C4B-812E-825C51335048}"/>
              </a:ext>
            </a:extLst>
          </p:cNvPr>
          <p:cNvSpPr txBox="1"/>
          <p:nvPr/>
        </p:nvSpPr>
        <p:spPr>
          <a:xfrm>
            <a:off x="2225814" y="6095220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arla" pitchFamily="2" charset="0"/>
              </a:rPr>
              <a:t>Standard Neural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C38C6-9AB0-A149-8A38-52D2600B2495}"/>
              </a:ext>
            </a:extLst>
          </p:cNvPr>
          <p:cNvSpPr txBox="1"/>
          <p:nvPr/>
        </p:nvSpPr>
        <p:spPr>
          <a:xfrm>
            <a:off x="7530904" y="6183550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arla" pitchFamily="2" charset="0"/>
              </a:rPr>
              <a:t>After applying dropout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36CD0-2E30-B24A-83F7-38EAFDE067A7}"/>
              </a:ext>
            </a:extLst>
          </p:cNvPr>
          <p:cNvSpPr/>
          <p:nvPr/>
        </p:nvSpPr>
        <p:spPr>
          <a:xfrm>
            <a:off x="176356" y="6488668"/>
            <a:ext cx="3181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arxiv.org</a:t>
            </a:r>
            <a:r>
              <a:rPr lang="en-US" sz="1600" dirty="0">
                <a:hlinkClick r:id="rId4"/>
              </a:rPr>
              <a:t>/pdf/1207.0580.pdf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1741947"/>
      </p:ext>
    </p:extLst>
  </p:cSld>
  <p:clrMapOvr>
    <a:masterClrMapping/>
  </p:clrMapOvr>
</p:sld>
</file>

<file path=ppt/theme/theme1.xml><?xml version="1.0" encoding="utf-8"?>
<a:theme xmlns:a="http://schemas.openxmlformats.org/drawingml/2006/main" name="1_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3.xml><?xml version="1.0" encoding="utf-8"?>
<a:theme xmlns:a="http://schemas.openxmlformats.org/drawingml/2006/main" name="2_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4.xml><?xml version="1.0" encoding="utf-8"?>
<a:theme xmlns:a="http://schemas.openxmlformats.org/drawingml/2006/main" name="3_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5.xml><?xml version="1.0" encoding="utf-8"?>
<a:theme xmlns:a="http://schemas.openxmlformats.org/drawingml/2006/main" name="4_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Backprop</Template>
  <TotalTime>11725</TotalTime>
  <Words>419</Words>
  <Application>Microsoft Macintosh PowerPoint</Application>
  <PresentationFormat>Widescreen</PresentationFormat>
  <Paragraphs>70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Karla</vt:lpstr>
      <vt:lpstr>Slack-Lato</vt:lpstr>
      <vt:lpstr>Times</vt:lpstr>
      <vt:lpstr>Wingdings</vt:lpstr>
      <vt:lpstr>1_GEC_template</vt:lpstr>
      <vt:lpstr>GEC_template</vt:lpstr>
      <vt:lpstr>2_GEC_template</vt:lpstr>
      <vt:lpstr>3_GEC_template</vt:lpstr>
      <vt:lpstr>4_GEC_template</vt:lpstr>
      <vt:lpstr>Neural Network Regularization Data Augmentation</vt:lpstr>
      <vt:lpstr>Outline</vt:lpstr>
      <vt:lpstr>PowerPoint Presentation</vt:lpstr>
      <vt:lpstr>Data Augmentation</vt:lpstr>
      <vt:lpstr>Data Augmentation: dos and don'ts</vt:lpstr>
      <vt:lpstr>Data Augmentation: dos and don'ts</vt:lpstr>
      <vt:lpstr>Outline</vt:lpstr>
      <vt:lpstr>Co-adaptation</vt:lpstr>
      <vt:lpstr>Dropout</vt:lpstr>
      <vt:lpstr>Dropout: Training </vt:lpstr>
      <vt:lpstr>Dropout</vt:lpstr>
      <vt:lpstr>Dropout: Prediction  </vt:lpstr>
      <vt:lpstr>Exercise: Dropout</vt:lpstr>
    </vt:vector>
  </TitlesOfParts>
  <Company>Harvard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Feedforward Networks</dc:title>
  <dc:creator>Harikrishna Narasimhan</dc:creator>
  <cp:lastModifiedBy>Protopapas, Pavlos</cp:lastModifiedBy>
  <cp:revision>380</cp:revision>
  <cp:lastPrinted>2020-06-26T11:26:08Z</cp:lastPrinted>
  <dcterms:created xsi:type="dcterms:W3CDTF">2017-11-02T16:57:55Z</dcterms:created>
  <dcterms:modified xsi:type="dcterms:W3CDTF">2020-11-18T06:33:40Z</dcterms:modified>
</cp:coreProperties>
</file>